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94" r:id="rId3"/>
    <p:sldId id="282" r:id="rId4"/>
    <p:sldId id="281" r:id="rId5"/>
    <p:sldId id="286" r:id="rId6"/>
    <p:sldId id="287" r:id="rId7"/>
    <p:sldId id="257" r:id="rId8"/>
    <p:sldId id="259" r:id="rId9"/>
    <p:sldId id="274" r:id="rId10"/>
    <p:sldId id="265" r:id="rId11"/>
    <p:sldId id="289" r:id="rId12"/>
    <p:sldId id="261" r:id="rId13"/>
    <p:sldId id="290" r:id="rId14"/>
    <p:sldId id="268" r:id="rId15"/>
    <p:sldId id="269" r:id="rId16"/>
    <p:sldId id="262" r:id="rId17"/>
    <p:sldId id="291" r:id="rId18"/>
    <p:sldId id="292" r:id="rId19"/>
    <p:sldId id="263" r:id="rId20"/>
    <p:sldId id="288" r:id="rId21"/>
    <p:sldId id="295" r:id="rId22"/>
    <p:sldId id="264" r:id="rId23"/>
    <p:sldId id="293" r:id="rId24"/>
    <p:sldId id="271" r:id="rId25"/>
    <p:sldId id="266" r:id="rId26"/>
    <p:sldId id="275" r:id="rId27"/>
    <p:sldId id="276" r:id="rId28"/>
    <p:sldId id="27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076" autoAdjust="0"/>
    <p:restoredTop sz="94660"/>
  </p:normalViewPr>
  <p:slideViewPr>
    <p:cSldViewPr snapToGrid="0">
      <p:cViewPr varScale="1">
        <p:scale>
          <a:sx n="63" d="100"/>
          <a:sy n="63" d="100"/>
        </p:scale>
        <p:origin x="84"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37AD1-EB6F-42C4-B25D-4B8D9E8284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927F57-9C70-4461-A320-B5C725E5AB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44F8E0-B446-4BF4-AE6D-DCEE097AACC0}"/>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5" name="Footer Placeholder 4">
            <a:extLst>
              <a:ext uri="{FF2B5EF4-FFF2-40B4-BE49-F238E27FC236}">
                <a16:creationId xmlns:a16="http://schemas.microsoft.com/office/drawing/2014/main" id="{935973E7-E259-4C2E-B0D9-2C89BA535DB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39C26D5-282C-4C33-8104-1AA68271B829}"/>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2800326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47780-758E-401A-A4AF-CFA1BB151E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0389A8-C493-44B7-8A60-B467D70EED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D4B70-B5F8-46D8-906A-BF1D7C423C66}"/>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5" name="Footer Placeholder 4">
            <a:extLst>
              <a:ext uri="{FF2B5EF4-FFF2-40B4-BE49-F238E27FC236}">
                <a16:creationId xmlns:a16="http://schemas.microsoft.com/office/drawing/2014/main" id="{64D12203-0050-4E54-A699-46902374F3D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8A8711-A195-4E62-8F05-008BE760C9F7}"/>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1221282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2AE92-4D66-4315-BD98-1DB6A52484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1D4FA6-1D24-4FB1-A605-3BB6573A41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54652B-EEAA-4615-8798-FE6CD7BA36BB}"/>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5" name="Footer Placeholder 4">
            <a:extLst>
              <a:ext uri="{FF2B5EF4-FFF2-40B4-BE49-F238E27FC236}">
                <a16:creationId xmlns:a16="http://schemas.microsoft.com/office/drawing/2014/main" id="{95E84BF1-CAF6-4397-8510-433996D6232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9DE6647-3347-48F6-B336-0F88ECB7F776}"/>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3217116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FF8F4-C50E-4A9E-A31E-1CAA230CD8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357F21-3EDE-466A-BC44-2F90F61A81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B96C8F-E7D8-4960-9043-5CDE952BE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E17C57-6D65-46F4-A217-2497DC107C52}"/>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6" name="Footer Placeholder 5">
            <a:extLst>
              <a:ext uri="{FF2B5EF4-FFF2-40B4-BE49-F238E27FC236}">
                <a16:creationId xmlns:a16="http://schemas.microsoft.com/office/drawing/2014/main" id="{B3ED55A6-35F5-400D-827C-095DC6B505D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2E03B68-96F9-42DC-B706-6711BF735AAE}"/>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2342995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E4211-B12B-43BB-98E0-F199000326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E55C62-C4A3-4B9E-8D20-C2C99F47A8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EBEDAE-D38E-4881-A968-802B75717C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84DF43-10DB-46EA-B416-07C48C9297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B71E2B-AFFA-4732-87A9-63C5BA27FD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018632-ABA0-4920-88DB-128A6BA5C482}"/>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8" name="Footer Placeholder 7">
            <a:extLst>
              <a:ext uri="{FF2B5EF4-FFF2-40B4-BE49-F238E27FC236}">
                <a16:creationId xmlns:a16="http://schemas.microsoft.com/office/drawing/2014/main" id="{1B339F1C-FB56-4718-B28A-3ABC86DA733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3D2F1E6-A155-46CC-AA68-8F867AD1EE76}"/>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3792373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1FCD-1A75-480D-8F08-A00B12260A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D80FAB-CC97-47D8-8733-28D1FFC74002}"/>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4" name="Footer Placeholder 3">
            <a:extLst>
              <a:ext uri="{FF2B5EF4-FFF2-40B4-BE49-F238E27FC236}">
                <a16:creationId xmlns:a16="http://schemas.microsoft.com/office/drawing/2014/main" id="{138DF2EF-7729-458D-8EA4-EA37BF35F25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2941EA6-1350-4BF0-AF75-98854E2594F4}"/>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2018302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BF8BA3-8D5A-40D4-B8A7-FDBE474D7858}"/>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3" name="Footer Placeholder 2">
            <a:extLst>
              <a:ext uri="{FF2B5EF4-FFF2-40B4-BE49-F238E27FC236}">
                <a16:creationId xmlns:a16="http://schemas.microsoft.com/office/drawing/2014/main" id="{91766B82-B737-4274-81B7-53677F7CCA5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227B0FE-242D-4E9A-B8C4-244C8ACCEE27}"/>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4119809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E3ABE-177C-43CA-886F-072DC1D6EC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6F6D93-09C3-4688-B16B-6CC1BABD45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CCCCF1-40C6-4984-9443-CEFE4B8619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30E512-884A-44E7-99CB-526DC48A3B39}"/>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6" name="Footer Placeholder 5">
            <a:extLst>
              <a:ext uri="{FF2B5EF4-FFF2-40B4-BE49-F238E27FC236}">
                <a16:creationId xmlns:a16="http://schemas.microsoft.com/office/drawing/2014/main" id="{315E2883-0261-4F41-802F-EBC32FBB744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9056793-A84F-49D6-A2D4-8BE895C60D1E}"/>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232299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FC19E-FB58-4D52-BA86-EAAB518811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219DD2-5375-47BA-8FC5-26B1A43FF5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BB1CBF-8206-48C8-9CA8-986AF471A3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367E75-3338-4D08-B6C9-24F2BFBD54D9}"/>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6" name="Footer Placeholder 5">
            <a:extLst>
              <a:ext uri="{FF2B5EF4-FFF2-40B4-BE49-F238E27FC236}">
                <a16:creationId xmlns:a16="http://schemas.microsoft.com/office/drawing/2014/main" id="{8E363AD2-415E-492F-A9F8-C309DD40875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4D2135E-732F-44A7-95C2-CBFA730C9500}"/>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347251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88B95-1399-409C-8635-577B683E49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578437-98B1-49F7-A464-0771635342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0FDBE4-33E1-4E59-AD61-93379137A6A3}"/>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5" name="Footer Placeholder 4">
            <a:extLst>
              <a:ext uri="{FF2B5EF4-FFF2-40B4-BE49-F238E27FC236}">
                <a16:creationId xmlns:a16="http://schemas.microsoft.com/office/drawing/2014/main" id="{B86D153B-978D-4AB8-B036-9F68E79172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798862-BB52-4D3F-9F50-570D269AF90A}"/>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3375587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257F5C-C9A9-49EA-8AB2-0BADFB23AA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1A793A-89E5-4424-ACF4-87742CA2D2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7AD42-F043-4ABE-A25B-405FFE0953A8}"/>
              </a:ext>
            </a:extLst>
          </p:cNvPr>
          <p:cNvSpPr>
            <a:spLocks noGrp="1"/>
          </p:cNvSpPr>
          <p:nvPr>
            <p:ph type="dt" sz="half" idx="10"/>
          </p:nvPr>
        </p:nvSpPr>
        <p:spPr/>
        <p:txBody>
          <a:bodyPr/>
          <a:lstStyle/>
          <a:p>
            <a:fld id="{6E9771CE-D960-4A01-9BDC-897117C9712C}" type="datetimeFigureOut">
              <a:rPr lang="en-US" smtClean="0"/>
              <a:t>2/14/2020</a:t>
            </a:fld>
            <a:endParaRPr lang="en-US" dirty="0"/>
          </a:p>
        </p:txBody>
      </p:sp>
      <p:sp>
        <p:nvSpPr>
          <p:cNvPr id="5" name="Footer Placeholder 4">
            <a:extLst>
              <a:ext uri="{FF2B5EF4-FFF2-40B4-BE49-F238E27FC236}">
                <a16:creationId xmlns:a16="http://schemas.microsoft.com/office/drawing/2014/main" id="{BAEB69EB-DE1E-4C8D-B503-F93A6D8B65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A2BF08-F3DA-4B51-A033-E4BBA224701C}"/>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483098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A7AED4-6B05-4E2E-A9C6-EC29209BCA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34113D-F011-434F-B835-75F63716B2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67AB78-C919-4D25-8090-2E87CAE10E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9771CE-D960-4A01-9BDC-897117C9712C}" type="datetimeFigureOut">
              <a:rPr lang="en-US" smtClean="0"/>
              <a:t>2/14/2020</a:t>
            </a:fld>
            <a:endParaRPr lang="en-US" dirty="0"/>
          </a:p>
        </p:txBody>
      </p:sp>
      <p:sp>
        <p:nvSpPr>
          <p:cNvPr id="5" name="Footer Placeholder 4">
            <a:extLst>
              <a:ext uri="{FF2B5EF4-FFF2-40B4-BE49-F238E27FC236}">
                <a16:creationId xmlns:a16="http://schemas.microsoft.com/office/drawing/2014/main" id="{5D853301-38B8-4E2E-B9F8-2A33FF6EAD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43AF8A0-3025-4350-BA75-54EC3ED21C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789C41-6CF2-457E-AD3D-3963E250FC53}" type="slidenum">
              <a:rPr lang="en-US" smtClean="0"/>
              <a:t>‹#›</a:t>
            </a:fld>
            <a:endParaRPr lang="en-US" dirty="0"/>
          </a:p>
        </p:txBody>
      </p:sp>
    </p:spTree>
    <p:extLst>
      <p:ext uri="{BB962C8B-B14F-4D97-AF65-F5344CB8AC3E}">
        <p14:creationId xmlns:p14="http://schemas.microsoft.com/office/powerpoint/2010/main" val="147409426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DE5E9-E566-423D-AFF2-8D2FC605BC6C}"/>
              </a:ext>
            </a:extLst>
          </p:cNvPr>
          <p:cNvSpPr>
            <a:spLocks noGrp="1"/>
          </p:cNvSpPr>
          <p:nvPr>
            <p:ph type="ctrTitle"/>
          </p:nvPr>
        </p:nvSpPr>
        <p:spPr/>
        <p:txBody>
          <a:bodyPr/>
          <a:lstStyle/>
          <a:p>
            <a:r>
              <a:rPr lang="en-US" dirty="0"/>
              <a:t>Philosophy 1303:</a:t>
            </a:r>
            <a:br>
              <a:rPr lang="en-US" dirty="0"/>
            </a:br>
            <a:r>
              <a:rPr lang="en-US" dirty="0"/>
              <a:t>Critical Thinking</a:t>
            </a:r>
          </a:p>
        </p:txBody>
      </p:sp>
      <p:sp>
        <p:nvSpPr>
          <p:cNvPr id="3" name="Subtitle 2">
            <a:extLst>
              <a:ext uri="{FF2B5EF4-FFF2-40B4-BE49-F238E27FC236}">
                <a16:creationId xmlns:a16="http://schemas.microsoft.com/office/drawing/2014/main" id="{87871F47-55EE-411E-AFE7-F726AFA28B87}"/>
              </a:ext>
            </a:extLst>
          </p:cNvPr>
          <p:cNvSpPr>
            <a:spLocks noGrp="1"/>
          </p:cNvSpPr>
          <p:nvPr>
            <p:ph type="subTitle" idx="1"/>
          </p:nvPr>
        </p:nvSpPr>
        <p:spPr/>
        <p:txBody>
          <a:bodyPr/>
          <a:lstStyle/>
          <a:p>
            <a:endParaRPr lang="en-US" dirty="0"/>
          </a:p>
          <a:p>
            <a:r>
              <a:rPr lang="en-US" dirty="0"/>
              <a:t>February 12, 2020</a:t>
            </a:r>
          </a:p>
        </p:txBody>
      </p:sp>
    </p:spTree>
    <p:extLst>
      <p:ext uri="{BB962C8B-B14F-4D97-AF65-F5344CB8AC3E}">
        <p14:creationId xmlns:p14="http://schemas.microsoft.com/office/powerpoint/2010/main" val="2533091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2BCCD-EEB3-4B79-B75E-43E2819DCD44}"/>
              </a:ext>
            </a:extLst>
          </p:cNvPr>
          <p:cNvSpPr>
            <a:spLocks noGrp="1"/>
          </p:cNvSpPr>
          <p:nvPr>
            <p:ph type="title"/>
          </p:nvPr>
        </p:nvSpPr>
        <p:spPr/>
        <p:txBody>
          <a:bodyPr/>
          <a:lstStyle/>
          <a:p>
            <a:r>
              <a:rPr lang="en-US" dirty="0"/>
              <a:t>Housekeeping</a:t>
            </a:r>
          </a:p>
        </p:txBody>
      </p:sp>
      <p:sp>
        <p:nvSpPr>
          <p:cNvPr id="3" name="Content Placeholder 2">
            <a:extLst>
              <a:ext uri="{FF2B5EF4-FFF2-40B4-BE49-F238E27FC236}">
                <a16:creationId xmlns:a16="http://schemas.microsoft.com/office/drawing/2014/main" id="{5AE6EBC1-28A8-4FD9-8BD5-92266B3788DF}"/>
              </a:ext>
            </a:extLst>
          </p:cNvPr>
          <p:cNvSpPr>
            <a:spLocks noGrp="1"/>
          </p:cNvSpPr>
          <p:nvPr>
            <p:ph idx="1"/>
          </p:nvPr>
        </p:nvSpPr>
        <p:spPr/>
        <p:txBody>
          <a:bodyPr>
            <a:normAutofit/>
          </a:bodyPr>
          <a:lstStyle/>
          <a:p>
            <a:r>
              <a:rPr lang="en-US" sz="2800" dirty="0"/>
              <a:t>Homework:</a:t>
            </a:r>
          </a:p>
          <a:p>
            <a:pPr lvl="1"/>
            <a:r>
              <a:rPr lang="en-US" sz="2400" dirty="0"/>
              <a:t>REREAD</a:t>
            </a:r>
          </a:p>
          <a:p>
            <a:pPr lvl="1"/>
            <a:r>
              <a:rPr lang="en-US" sz="2400" dirty="0"/>
              <a:t>Weekly Assignment TBD on Friday</a:t>
            </a:r>
          </a:p>
        </p:txBody>
      </p:sp>
    </p:spTree>
    <p:extLst>
      <p:ext uri="{BB962C8B-B14F-4D97-AF65-F5344CB8AC3E}">
        <p14:creationId xmlns:p14="http://schemas.microsoft.com/office/powerpoint/2010/main" val="2645253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Definitions:</a:t>
            </a:r>
            <a:br>
              <a:rPr lang="en-US" dirty="0"/>
            </a:br>
            <a:r>
              <a:rPr lang="en-US" dirty="0"/>
              <a:t>Argument	</a:t>
            </a:r>
          </a:p>
        </p:txBody>
      </p:sp>
      <p:sp>
        <p:nvSpPr>
          <p:cNvPr id="3" name="Content Placeholder 2"/>
          <p:cNvSpPr>
            <a:spLocks noGrp="1"/>
          </p:cNvSpPr>
          <p:nvPr>
            <p:ph idx="1"/>
          </p:nvPr>
        </p:nvSpPr>
        <p:spPr/>
        <p:txBody>
          <a:bodyPr>
            <a:normAutofit/>
          </a:bodyPr>
          <a:lstStyle/>
          <a:p>
            <a:r>
              <a:rPr lang="en-US" sz="2800" dirty="0"/>
              <a:t>A statement or series of statements that provide reasons for a conclusion</a:t>
            </a:r>
          </a:p>
          <a:p>
            <a:pPr lvl="1"/>
            <a:r>
              <a:rPr lang="en-US" sz="2400" dirty="0"/>
              <a:t>Not a conflict </a:t>
            </a:r>
            <a:r>
              <a:rPr lang="en-US" sz="2400" i="1" dirty="0"/>
              <a:t>per se</a:t>
            </a:r>
            <a:r>
              <a:rPr lang="en-US" sz="2400" dirty="0"/>
              <a:t>—statements only that prove something</a:t>
            </a:r>
          </a:p>
          <a:p>
            <a:pPr lvl="1"/>
            <a:r>
              <a:rPr lang="en-US" sz="2400" dirty="0"/>
              <a:t>Logic studies how the form of these arguments holds together</a:t>
            </a:r>
          </a:p>
          <a:p>
            <a:r>
              <a:rPr lang="en-US" sz="2800" dirty="0"/>
              <a:t>Brings about new knowledge—puts together all the facts to prove an idea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Parts of an Argument</a:t>
            </a:r>
          </a:p>
        </p:txBody>
      </p:sp>
      <p:sp>
        <p:nvSpPr>
          <p:cNvPr id="3" name="Content Placeholder 2"/>
          <p:cNvSpPr>
            <a:spLocks noGrp="1"/>
          </p:cNvSpPr>
          <p:nvPr>
            <p:ph idx="1"/>
          </p:nvPr>
        </p:nvSpPr>
        <p:spPr>
          <a:xfrm>
            <a:off x="1828800" y="1676400"/>
            <a:ext cx="8686800" cy="5303838"/>
          </a:xfrm>
        </p:spPr>
        <p:txBody>
          <a:bodyPr>
            <a:normAutofit/>
          </a:bodyPr>
          <a:lstStyle/>
          <a:p>
            <a:r>
              <a:rPr lang="en-US" sz="2800" dirty="0"/>
              <a:t>Conclusion</a:t>
            </a:r>
          </a:p>
          <a:p>
            <a:pPr lvl="1"/>
            <a:r>
              <a:rPr lang="en-US" sz="2400" dirty="0"/>
              <a:t>Statement that one is going to argue for</a:t>
            </a:r>
          </a:p>
          <a:p>
            <a:r>
              <a:rPr lang="en-US" sz="2800" dirty="0"/>
              <a:t>Premise</a:t>
            </a:r>
          </a:p>
          <a:p>
            <a:pPr lvl="1"/>
            <a:r>
              <a:rPr lang="en-US" sz="2400" dirty="0"/>
              <a:t>Evidence given that attempts to prove a conclusion</a:t>
            </a:r>
          </a:p>
          <a:p>
            <a:pPr lvl="2"/>
            <a:r>
              <a:rPr lang="en-US" sz="2000" dirty="0"/>
              <a:t>One or many, depending on the argument</a:t>
            </a:r>
          </a:p>
          <a:p>
            <a:pPr lvl="1"/>
            <a:r>
              <a:rPr lang="en-US" sz="2400" dirty="0"/>
              <a:t>Sometimes these are hidden or assumed</a:t>
            </a:r>
          </a:p>
          <a:p>
            <a:pPr lvl="2">
              <a:buNone/>
            </a:pPr>
            <a:r>
              <a:rPr lang="en-US" sz="2000" dirty="0"/>
              <a:t>1) Dog fighting is a form of blood sport.</a:t>
            </a:r>
          </a:p>
          <a:p>
            <a:pPr lvl="2">
              <a:buNone/>
            </a:pPr>
            <a:r>
              <a:rPr lang="en-US" sz="2000" dirty="0">
                <a:sym typeface="Symbol"/>
              </a:rPr>
              <a:t>2) W</a:t>
            </a:r>
            <a:r>
              <a:rPr lang="en-US" sz="2000" dirty="0"/>
              <a:t>e should ban dog fights.</a:t>
            </a:r>
          </a:p>
          <a:p>
            <a:pPr lvl="2"/>
            <a:r>
              <a:rPr lang="en-US" sz="2000" dirty="0"/>
              <a:t>What premise is missing?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Indicator words—Premises</a:t>
            </a:r>
          </a:p>
        </p:txBody>
      </p:sp>
      <p:sp>
        <p:nvSpPr>
          <p:cNvPr id="3" name="Content Placeholder 2"/>
          <p:cNvSpPr>
            <a:spLocks noGrp="1"/>
          </p:cNvSpPr>
          <p:nvPr>
            <p:ph idx="1"/>
          </p:nvPr>
        </p:nvSpPr>
        <p:spPr/>
        <p:txBody>
          <a:bodyPr>
            <a:normAutofit/>
          </a:bodyPr>
          <a:lstStyle/>
          <a:p>
            <a:r>
              <a:rPr lang="en-US" sz="2800" dirty="0"/>
              <a:t>Because</a:t>
            </a:r>
          </a:p>
          <a:p>
            <a:r>
              <a:rPr lang="en-US" sz="2800" dirty="0"/>
              <a:t>Given that</a:t>
            </a:r>
          </a:p>
          <a:p>
            <a:r>
              <a:rPr lang="en-US" sz="2800" dirty="0"/>
              <a:t>Seeing that</a:t>
            </a:r>
          </a:p>
          <a:p>
            <a:r>
              <a:rPr lang="en-US" sz="2800" dirty="0"/>
              <a:t>As</a:t>
            </a:r>
          </a:p>
          <a:p>
            <a:r>
              <a:rPr lang="en-US" sz="2800" dirty="0"/>
              <a:t>Since</a:t>
            </a:r>
          </a:p>
          <a:p>
            <a:r>
              <a:rPr lang="en-US" sz="2800" dirty="0"/>
              <a:t>As indicated by</a:t>
            </a:r>
          </a:p>
          <a:p>
            <a:r>
              <a:rPr lang="en-US" sz="2800" i="1" dirty="0"/>
              <a:t>Or nothing at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Indicator Words—Conclusion</a:t>
            </a:r>
          </a:p>
        </p:txBody>
      </p:sp>
      <p:sp>
        <p:nvSpPr>
          <p:cNvPr id="3" name="Content Placeholder 2"/>
          <p:cNvSpPr>
            <a:spLocks noGrp="1"/>
          </p:cNvSpPr>
          <p:nvPr>
            <p:ph idx="1"/>
          </p:nvPr>
        </p:nvSpPr>
        <p:spPr/>
        <p:txBody>
          <a:bodyPr>
            <a:normAutofit/>
          </a:bodyPr>
          <a:lstStyle/>
          <a:p>
            <a:r>
              <a:rPr lang="en-US" sz="2800" dirty="0"/>
              <a:t>Therefore</a:t>
            </a:r>
          </a:p>
          <a:p>
            <a:r>
              <a:rPr lang="en-US" sz="2800" dirty="0"/>
              <a:t>Thus</a:t>
            </a:r>
          </a:p>
          <a:p>
            <a:r>
              <a:rPr lang="en-US" sz="2800" dirty="0"/>
              <a:t>So</a:t>
            </a:r>
          </a:p>
          <a:p>
            <a:r>
              <a:rPr lang="en-US" sz="2800" dirty="0"/>
              <a:t>Consequently</a:t>
            </a:r>
          </a:p>
          <a:p>
            <a:r>
              <a:rPr lang="en-US" sz="2800" dirty="0"/>
              <a:t>Ergo</a:t>
            </a:r>
          </a:p>
          <a:p>
            <a:r>
              <a:rPr lang="en-US" sz="2800" dirty="0"/>
              <a:t>As a result</a:t>
            </a:r>
          </a:p>
          <a:p>
            <a:r>
              <a:rPr lang="en-US" sz="2800" i="1" dirty="0"/>
              <a:t>Or nothing at all!</a:t>
            </a:r>
          </a:p>
          <a:p>
            <a:endParaRPr lang="en-US" sz="2800" dirty="0"/>
          </a:p>
          <a:p>
            <a:pPr>
              <a:buNone/>
            </a:pP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Deductive Arguments</a:t>
            </a:r>
          </a:p>
        </p:txBody>
      </p:sp>
      <p:sp>
        <p:nvSpPr>
          <p:cNvPr id="3" name="Content Placeholder 2"/>
          <p:cNvSpPr>
            <a:spLocks noGrp="1"/>
          </p:cNvSpPr>
          <p:nvPr>
            <p:ph idx="1"/>
          </p:nvPr>
        </p:nvSpPr>
        <p:spPr>
          <a:xfrm>
            <a:off x="2057400" y="1447800"/>
            <a:ext cx="7498080" cy="5410200"/>
          </a:xfrm>
        </p:spPr>
        <p:txBody>
          <a:bodyPr>
            <a:normAutofit/>
          </a:bodyPr>
          <a:lstStyle/>
          <a:p>
            <a:r>
              <a:rPr lang="en-US" sz="2800" dirty="0"/>
              <a:t>A deductive argument is an argument intended to give conclusive proof</a:t>
            </a:r>
          </a:p>
          <a:p>
            <a:r>
              <a:rPr lang="en-US" sz="2800" dirty="0"/>
              <a:t>Valid Deductive Argument </a:t>
            </a:r>
          </a:p>
          <a:p>
            <a:pPr lvl="1"/>
            <a:r>
              <a:rPr lang="en-US" sz="2400" dirty="0"/>
              <a:t>The form of the argument makes it impossible for the premises to be true while the conclusion is false</a:t>
            </a:r>
          </a:p>
          <a:p>
            <a:r>
              <a:rPr lang="en-US" sz="2800" dirty="0"/>
              <a:t>Invalid Deductive Arguments</a:t>
            </a:r>
          </a:p>
          <a:p>
            <a:pPr lvl="1"/>
            <a:r>
              <a:rPr lang="en-US" sz="2400" dirty="0"/>
              <a:t>A failed deductive argument—the conclusion could be false while the premises are true</a:t>
            </a:r>
          </a:p>
          <a:p>
            <a:r>
              <a:rPr lang="en-US" sz="2800" dirty="0"/>
              <a:t>Sound vs Unsound—true premises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Inductive Arguments</a:t>
            </a:r>
          </a:p>
        </p:txBody>
      </p:sp>
      <p:sp>
        <p:nvSpPr>
          <p:cNvPr id="3" name="Content Placeholder 2"/>
          <p:cNvSpPr>
            <a:spLocks noGrp="1"/>
          </p:cNvSpPr>
          <p:nvPr>
            <p:ph idx="1"/>
          </p:nvPr>
        </p:nvSpPr>
        <p:spPr>
          <a:xfrm>
            <a:off x="2057400" y="1447800"/>
            <a:ext cx="7498080" cy="5181600"/>
          </a:xfrm>
        </p:spPr>
        <p:txBody>
          <a:bodyPr>
            <a:normAutofit/>
          </a:bodyPr>
          <a:lstStyle/>
          <a:p>
            <a:r>
              <a:rPr lang="en-US" sz="2800" dirty="0"/>
              <a:t>Inductive arguments give a conclusion that is probable from its premises</a:t>
            </a:r>
          </a:p>
          <a:p>
            <a:r>
              <a:rPr lang="en-US" sz="2800" dirty="0"/>
              <a:t>They come in </a:t>
            </a:r>
            <a:r>
              <a:rPr lang="en-US" sz="2800" b="1" dirty="0"/>
              <a:t>Strong</a:t>
            </a:r>
            <a:r>
              <a:rPr lang="en-US" sz="2800" dirty="0"/>
              <a:t> and </a:t>
            </a:r>
            <a:r>
              <a:rPr lang="en-US" sz="2800" b="1" dirty="0"/>
              <a:t>Weak</a:t>
            </a:r>
            <a:r>
              <a:rPr lang="en-US" sz="2800" dirty="0"/>
              <a:t> varieties</a:t>
            </a:r>
          </a:p>
          <a:p>
            <a:r>
              <a:rPr lang="en-US" sz="2800" b="1" dirty="0"/>
              <a:t>Cogent</a:t>
            </a:r>
            <a:r>
              <a:rPr lang="en-US" sz="2800" dirty="0"/>
              <a:t>:</a:t>
            </a:r>
          </a:p>
          <a:p>
            <a:pPr lvl="1"/>
            <a:r>
              <a:rPr lang="en-US" sz="2400" dirty="0"/>
              <a:t>When the premises and the conclusion are true in an inductive argument</a:t>
            </a:r>
          </a:p>
          <a:p>
            <a:r>
              <a:rPr lang="en-US" sz="2800" dirty="0"/>
              <a:t>The Goal:</a:t>
            </a:r>
          </a:p>
          <a:p>
            <a:pPr lvl="1"/>
            <a:r>
              <a:rPr lang="en-US" sz="2400" dirty="0"/>
              <a:t>Strong and Cogent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Fallacies</a:t>
            </a:r>
          </a:p>
        </p:txBody>
      </p:sp>
      <p:sp>
        <p:nvSpPr>
          <p:cNvPr id="3" name="Content Placeholder 2"/>
          <p:cNvSpPr>
            <a:spLocks noGrp="1"/>
          </p:cNvSpPr>
          <p:nvPr>
            <p:ph idx="1"/>
          </p:nvPr>
        </p:nvSpPr>
        <p:spPr/>
        <p:txBody>
          <a:bodyPr>
            <a:noAutofit/>
          </a:bodyPr>
          <a:lstStyle/>
          <a:p>
            <a:r>
              <a:rPr lang="en-US" sz="2800" dirty="0"/>
              <a:t>Mistakes in reasoning</a:t>
            </a:r>
          </a:p>
          <a:p>
            <a:r>
              <a:rPr lang="en-US" sz="2800" dirty="0"/>
              <a:t>Psychologically persuasive but not logically persuasive</a:t>
            </a:r>
          </a:p>
          <a:p>
            <a:r>
              <a:rPr lang="en-US" sz="2800" dirty="0"/>
              <a:t>This will make up a substantial part of your exam and future writing assignments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to Popularity</a:t>
            </a:r>
          </a:p>
        </p:txBody>
      </p:sp>
      <p:sp>
        <p:nvSpPr>
          <p:cNvPr id="3" name="Content Placeholder 2"/>
          <p:cNvSpPr>
            <a:spLocks noGrp="1"/>
          </p:cNvSpPr>
          <p:nvPr>
            <p:ph idx="1"/>
          </p:nvPr>
        </p:nvSpPr>
        <p:spPr/>
        <p:txBody>
          <a:bodyPr>
            <a:normAutofit/>
          </a:bodyPr>
          <a:lstStyle/>
          <a:p>
            <a:r>
              <a:rPr lang="en-US" sz="2800" dirty="0"/>
              <a:t>Arguing that a claim must be true because a number of people believe it.</a:t>
            </a:r>
          </a:p>
          <a:p>
            <a:pPr lvl="1"/>
            <a:r>
              <a:rPr lang="en-US" sz="2400" dirty="0"/>
              <a:t>Coke outsells Pepsi. Coke must be the better soda.</a:t>
            </a:r>
          </a:p>
          <a:p>
            <a:pPr lvl="1"/>
            <a:r>
              <a:rPr lang="en-US" sz="2400" dirty="0"/>
              <a:t>There should be prayer in schools because 75% of Americans are religious.</a:t>
            </a:r>
          </a:p>
          <a:p>
            <a:pPr lvl="1"/>
            <a:r>
              <a:rPr lang="en-US" sz="2400" dirty="0"/>
              <a:t>All the other students don’t have homework over break!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Strawman</a:t>
            </a:r>
          </a:p>
        </p:txBody>
      </p:sp>
      <p:sp>
        <p:nvSpPr>
          <p:cNvPr id="3" name="Content Placeholder 2"/>
          <p:cNvSpPr>
            <a:spLocks noGrp="1"/>
          </p:cNvSpPr>
          <p:nvPr>
            <p:ph idx="1"/>
          </p:nvPr>
        </p:nvSpPr>
        <p:spPr>
          <a:xfrm>
            <a:off x="1035424" y="1447800"/>
            <a:ext cx="9175376" cy="5410200"/>
          </a:xfrm>
        </p:spPr>
        <p:txBody>
          <a:bodyPr>
            <a:noAutofit/>
          </a:bodyPr>
          <a:lstStyle/>
          <a:p>
            <a:r>
              <a:rPr lang="en-US" sz="2800" dirty="0"/>
              <a:t>Picking apart a weak or distorted version of another’s claim instead of the actual or stronger version.</a:t>
            </a:r>
          </a:p>
          <a:p>
            <a:pPr lvl="1"/>
            <a:r>
              <a:rPr lang="en-US" sz="2400" dirty="0"/>
              <a:t>Senator Jones says that we should not fund the attack submarine program. I disagree entirely. I can't understand why he wants to leave us defenseless like that.</a:t>
            </a:r>
          </a:p>
          <a:p>
            <a:pPr lvl="1"/>
            <a:r>
              <a:rPr lang="en-US" sz="2400" dirty="0"/>
              <a:t>Bill and Jill are arguing about cleaning out their closets: </a:t>
            </a:r>
            <a:br>
              <a:rPr lang="en-US" sz="2400" dirty="0"/>
            </a:br>
            <a:r>
              <a:rPr lang="en-US" sz="2400" dirty="0"/>
              <a:t>Jill: “We should clean out the closets. They are getting a bit messy.” </a:t>
            </a:r>
            <a:br>
              <a:rPr lang="en-US" sz="2400" dirty="0"/>
            </a:br>
            <a:r>
              <a:rPr lang="en-US" sz="2400" dirty="0"/>
              <a:t>Bill: “Why, we just went through those closets last year. Do we have to clean them out everyday?”</a:t>
            </a:r>
            <a:br>
              <a:rPr lang="en-US" sz="2400" dirty="0"/>
            </a:br>
            <a:endParaRPr lang="en-US" sz="2400" dirty="0"/>
          </a:p>
        </p:txBody>
      </p:sp>
    </p:spTree>
    <p:extLst>
      <p:ext uri="{BB962C8B-B14F-4D97-AF65-F5344CB8AC3E}">
        <p14:creationId xmlns:p14="http://schemas.microsoft.com/office/powerpoint/2010/main" val="299627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Begging the Question</a:t>
            </a:r>
          </a:p>
        </p:txBody>
      </p:sp>
      <p:sp>
        <p:nvSpPr>
          <p:cNvPr id="3" name="Content Placeholder 2"/>
          <p:cNvSpPr>
            <a:spLocks noGrp="1"/>
          </p:cNvSpPr>
          <p:nvPr>
            <p:ph idx="1"/>
          </p:nvPr>
        </p:nvSpPr>
        <p:spPr>
          <a:xfrm>
            <a:off x="677334" y="1600200"/>
            <a:ext cx="8923866" cy="5257800"/>
          </a:xfrm>
        </p:spPr>
        <p:txBody>
          <a:bodyPr>
            <a:normAutofit/>
          </a:bodyPr>
          <a:lstStyle/>
          <a:p>
            <a:r>
              <a:rPr lang="en-US" sz="2800" dirty="0"/>
              <a:t>The fallacy of begging the question occurs when an argument’s premises assume the truth of the conclusion, instead of supporting it. In other words, you assume without proof the stand/position, or a significant part of the stand, that is in question. </a:t>
            </a:r>
          </a:p>
          <a:p>
            <a:pPr lvl="1"/>
            <a:r>
              <a:rPr lang="en-US" sz="2400" dirty="0"/>
              <a:t>Thoughts are not part of the physical world, since thoughts are in their nature non-physical.</a:t>
            </a:r>
          </a:p>
          <a:p>
            <a:pPr lvl="1"/>
            <a:r>
              <a:rPr lang="en-US" sz="2400" dirty="0"/>
              <a:t>The rights of the minority are every bit as sacred as the rights of the majority, for the majority’s rights have no greater value than those of the minority.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1"/>
                </a:solidFill>
              </a:rPr>
              <a:t>Illicit Appeal to Authority</a:t>
            </a:r>
          </a:p>
        </p:txBody>
      </p:sp>
      <p:sp>
        <p:nvSpPr>
          <p:cNvPr id="3" name="Content Placeholder 2"/>
          <p:cNvSpPr>
            <a:spLocks noGrp="1"/>
          </p:cNvSpPr>
          <p:nvPr>
            <p:ph idx="1"/>
          </p:nvPr>
        </p:nvSpPr>
        <p:spPr>
          <a:xfrm>
            <a:off x="806824" y="1935480"/>
            <a:ext cx="9403976" cy="4922520"/>
          </a:xfrm>
        </p:spPr>
        <p:txBody>
          <a:bodyPr>
            <a:normAutofit/>
          </a:bodyPr>
          <a:lstStyle/>
          <a:p>
            <a:r>
              <a:rPr lang="en-US" sz="2800" dirty="0"/>
              <a:t>One commits the fallacy of Appeal to Authority when the authority they cite is not really an authority</a:t>
            </a:r>
          </a:p>
          <a:p>
            <a:r>
              <a:rPr lang="en-US" sz="2800" dirty="0"/>
              <a:t>Qualities of Expertise:</a:t>
            </a:r>
          </a:p>
          <a:p>
            <a:pPr lvl="1"/>
            <a:r>
              <a:rPr lang="en-US" sz="2400" dirty="0"/>
              <a:t>Education and training from reputable sources in the field</a:t>
            </a:r>
          </a:p>
          <a:p>
            <a:pPr lvl="1"/>
            <a:r>
              <a:rPr lang="en-US" sz="2400" dirty="0"/>
              <a:t>Experience in that field</a:t>
            </a:r>
          </a:p>
          <a:p>
            <a:pPr lvl="1"/>
            <a:r>
              <a:rPr lang="en-US" sz="2400" dirty="0"/>
              <a:t>Consensus in their field</a:t>
            </a:r>
          </a:p>
          <a:p>
            <a:pPr lvl="1"/>
            <a:r>
              <a:rPr lang="en-US" sz="2400" dirty="0"/>
              <a:t>Reputation in the field</a:t>
            </a:r>
          </a:p>
          <a:p>
            <a:pPr lvl="1"/>
            <a:r>
              <a:rPr lang="en-US" sz="2400" dirty="0"/>
              <a:t>Professional accomplishments</a:t>
            </a:r>
          </a:p>
          <a:p>
            <a:r>
              <a:rPr lang="en-US" sz="2800" dirty="0"/>
              <a:t>There are a ton of fake experts…</a:t>
            </a:r>
          </a:p>
          <a:p>
            <a:pPr marL="0" indent="0">
              <a:buNone/>
            </a:pPr>
            <a:endParaRPr lang="en-US" sz="2800" dirty="0"/>
          </a:p>
        </p:txBody>
      </p:sp>
    </p:spTree>
    <p:extLst>
      <p:ext uri="{BB962C8B-B14F-4D97-AF65-F5344CB8AC3E}">
        <p14:creationId xmlns:p14="http://schemas.microsoft.com/office/powerpoint/2010/main" val="421120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to Emotion</a:t>
            </a:r>
          </a:p>
        </p:txBody>
      </p:sp>
      <p:sp>
        <p:nvSpPr>
          <p:cNvPr id="3" name="Content Placeholder 2"/>
          <p:cNvSpPr>
            <a:spLocks noGrp="1"/>
          </p:cNvSpPr>
          <p:nvPr>
            <p:ph idx="1"/>
          </p:nvPr>
        </p:nvSpPr>
        <p:spPr>
          <a:xfrm>
            <a:off x="677334" y="1447800"/>
            <a:ext cx="9533466" cy="5029200"/>
          </a:xfrm>
        </p:spPr>
        <p:txBody>
          <a:bodyPr>
            <a:normAutofit/>
          </a:bodyPr>
          <a:lstStyle/>
          <a:p>
            <a:r>
              <a:rPr lang="en-US" sz="2800" dirty="0"/>
              <a:t>This occurs when the arguer attempts to make their point using emotions rather than argument.</a:t>
            </a:r>
          </a:p>
          <a:p>
            <a:r>
              <a:rPr lang="en-US" sz="2800" dirty="0"/>
              <a:t>It can employ fear, pity, compassion, pride, guilt, and other stuff your mom pulls at Thanksgiving.</a:t>
            </a:r>
          </a:p>
          <a:p>
            <a:pPr lvl="1"/>
            <a:r>
              <a:rPr lang="en-US" sz="2400" dirty="0"/>
              <a:t>I hope you like my proposal. It took me six years to write and I don't know what I'd do if you reject it.</a:t>
            </a:r>
          </a:p>
          <a:p>
            <a:pPr lvl="1"/>
            <a:r>
              <a:rPr lang="en-US" sz="2400" dirty="0"/>
              <a:t>I hope you find the defendant not guilty of embezzlement. He's in a wheelchair.</a:t>
            </a:r>
          </a:p>
          <a:p>
            <a:pPr lvl="1"/>
            <a:r>
              <a:rPr lang="en-US" sz="2400" dirty="0"/>
              <a:t>Aren’t you afraid of a terrible death due to hijacking? If so, you should avoid flying!</a:t>
            </a:r>
          </a:p>
          <a:p>
            <a:pPr lvl="1"/>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 Herring</a:t>
            </a:r>
          </a:p>
        </p:txBody>
      </p:sp>
      <p:sp>
        <p:nvSpPr>
          <p:cNvPr id="3" name="Content Placeholder 2"/>
          <p:cNvSpPr>
            <a:spLocks noGrp="1"/>
          </p:cNvSpPr>
          <p:nvPr>
            <p:ph idx="1"/>
          </p:nvPr>
        </p:nvSpPr>
        <p:spPr>
          <a:xfrm>
            <a:off x="677334" y="1447800"/>
            <a:ext cx="9533466" cy="5105400"/>
          </a:xfrm>
        </p:spPr>
        <p:txBody>
          <a:bodyPr>
            <a:normAutofit/>
          </a:bodyPr>
          <a:lstStyle/>
          <a:p>
            <a:r>
              <a:rPr lang="en-US" sz="2800" dirty="0"/>
              <a:t>Deliberately raising points that have nothing to do with the argument in an attempt to confuse or muddy the argument.</a:t>
            </a:r>
          </a:p>
          <a:p>
            <a:pPr lvl="1"/>
            <a:r>
              <a:rPr lang="en-US" sz="2400" dirty="0"/>
              <a:t>Defense Lawyer: "Tax fraud is not much of a crime, and it is unfair for my client to be subjected to this lengthy and stressful trial over such a minor offense.”</a:t>
            </a:r>
          </a:p>
          <a:p>
            <a:pPr lvl="1"/>
            <a:r>
              <a:rPr lang="en-US" sz="2400" dirty="0"/>
              <a:t>Ms. Olive has objected to my views on capital punishment by trying to show that the taking of human life, legally or illegally, cannot be ethically justified. But the matter is really simple, isn't it? Murderers certainly aren't ethically justified in taking the lives of their victims. Does anyone ever think of the poor victim?</a:t>
            </a:r>
          </a:p>
          <a:p>
            <a:pPr lvl="1"/>
            <a:endParaRPr lang="en-US" sz="2400" dirty="0"/>
          </a:p>
          <a:p>
            <a:pPr lvl="1"/>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Bifurcation</a:t>
            </a:r>
          </a:p>
        </p:txBody>
      </p:sp>
      <p:sp>
        <p:nvSpPr>
          <p:cNvPr id="3" name="Content Placeholder 2"/>
          <p:cNvSpPr>
            <a:spLocks noGrp="1"/>
          </p:cNvSpPr>
          <p:nvPr>
            <p:ph idx="1"/>
          </p:nvPr>
        </p:nvSpPr>
        <p:spPr/>
        <p:txBody>
          <a:bodyPr>
            <a:normAutofit/>
          </a:bodyPr>
          <a:lstStyle/>
          <a:p>
            <a:r>
              <a:rPr lang="en-US" sz="2800" dirty="0"/>
              <a:t>Also False Dilemma or False Dichotomy </a:t>
            </a:r>
          </a:p>
          <a:p>
            <a:r>
              <a:rPr lang="en-US" sz="2800" dirty="0"/>
              <a:t>Asserting that there are only two options in a situation when there are actually more than two.  Often used to force opponent into a corner.</a:t>
            </a:r>
          </a:p>
          <a:p>
            <a:pPr lvl="1"/>
            <a:r>
              <a:rPr lang="en-US" sz="2400" dirty="0"/>
              <a:t>The universe could not have been created from nothing, so it must have been created by an intelligent life force.</a:t>
            </a:r>
          </a:p>
          <a:p>
            <a:pPr lvl="1"/>
            <a:r>
              <a:rPr lang="en-US" sz="2400" dirty="0"/>
              <a:t>Either you're for me or against me</a:t>
            </a:r>
          </a:p>
          <a:p>
            <a:pPr lvl="1"/>
            <a:endParaRPr lang="en-US" sz="2400" dirty="0"/>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Abusive </a:t>
            </a:r>
            <a:r>
              <a:rPr lang="en-US" i="1" dirty="0"/>
              <a:t>Ad Hominem</a:t>
            </a:r>
            <a:r>
              <a:rPr lang="en-US" dirty="0"/>
              <a:t> (Appeal to the Person)</a:t>
            </a:r>
          </a:p>
        </p:txBody>
      </p:sp>
      <p:sp>
        <p:nvSpPr>
          <p:cNvPr id="3" name="Content Placeholder 2"/>
          <p:cNvSpPr>
            <a:spLocks noGrp="1"/>
          </p:cNvSpPr>
          <p:nvPr>
            <p:ph idx="1"/>
          </p:nvPr>
        </p:nvSpPr>
        <p:spPr/>
        <p:txBody>
          <a:bodyPr>
            <a:noAutofit/>
          </a:bodyPr>
          <a:lstStyle/>
          <a:p>
            <a:r>
              <a:rPr lang="en-US" sz="2800" dirty="0"/>
              <a:t>Abusive Ad Hominem usually and most notoriously involves merely (and often unfairly) insulting one's opponent, but can also involve pointing out factual but damning character flaws or actions. All </a:t>
            </a:r>
            <a:r>
              <a:rPr lang="en-US" sz="2800" i="1" dirty="0"/>
              <a:t>ad </a:t>
            </a:r>
            <a:r>
              <a:rPr lang="en-US" sz="2800" i="1" dirty="0" err="1"/>
              <a:t>hominen</a:t>
            </a:r>
            <a:r>
              <a:rPr lang="en-US" sz="2800" i="1" dirty="0"/>
              <a:t> </a:t>
            </a:r>
            <a:r>
              <a:rPr lang="en-US" sz="2800" dirty="0"/>
              <a:t>fallacies can treat a group as an “agent”</a:t>
            </a:r>
          </a:p>
          <a:p>
            <a:pPr lvl="1"/>
            <a:r>
              <a:rPr lang="en-US" sz="2400" dirty="0"/>
              <a:t>We cannot approve of this recycling idea. Only a hippie communist weirdo would agree with it!</a:t>
            </a:r>
          </a:p>
          <a:p>
            <a:pPr lvl="1"/>
            <a:r>
              <a:rPr lang="en-US" sz="2400" dirty="0"/>
              <a:t>We shouldn't have to read this book by Freud. Everyone knows he used cocaine.</a:t>
            </a:r>
          </a:p>
          <a:p>
            <a:pPr lvl="1"/>
            <a:endParaRPr lang="en-US" sz="2400" dirty="0"/>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Circumstantial </a:t>
            </a:r>
            <a:r>
              <a:rPr lang="en-US" i="1" dirty="0"/>
              <a:t>Ad Hominem</a:t>
            </a:r>
          </a:p>
        </p:txBody>
      </p:sp>
      <p:sp>
        <p:nvSpPr>
          <p:cNvPr id="3" name="Content Placeholder 2"/>
          <p:cNvSpPr>
            <a:spLocks noGrp="1"/>
          </p:cNvSpPr>
          <p:nvPr>
            <p:ph idx="1"/>
          </p:nvPr>
        </p:nvSpPr>
        <p:spPr/>
        <p:txBody>
          <a:bodyPr>
            <a:noAutofit/>
          </a:bodyPr>
          <a:lstStyle/>
          <a:p>
            <a:r>
              <a:rPr lang="en-US" sz="2800" dirty="0"/>
              <a:t>Ad hominem circumstantial involves pointing out that someone is in circumstances such that he is disposed to take a particular position</a:t>
            </a:r>
          </a:p>
          <a:p>
            <a:pPr lvl="1"/>
            <a:r>
              <a:rPr lang="en-US" sz="2400" dirty="0"/>
              <a:t>We should discount what Premier Klein says about</a:t>
            </a:r>
            <a:br>
              <a:rPr lang="en-US" sz="2400" dirty="0"/>
            </a:br>
            <a:r>
              <a:rPr lang="en-US" sz="2400" dirty="0"/>
              <a:t>taxation because he won't be hurt by the increase. </a:t>
            </a:r>
          </a:p>
          <a:p>
            <a:pPr lvl="1"/>
            <a:r>
              <a:rPr lang="en-US" sz="2400" dirty="0"/>
              <a:t>We should disregard Log-Co’s argument because they</a:t>
            </a:r>
            <a:br>
              <a:rPr lang="en-US" sz="2400" dirty="0"/>
            </a:br>
            <a:r>
              <a:rPr lang="en-US" sz="2400" dirty="0"/>
              <a:t>are being funded by the logging industry. </a:t>
            </a:r>
          </a:p>
          <a:p>
            <a:pPr lvl="1"/>
            <a:r>
              <a:rPr lang="en-US" sz="2400" dirty="0"/>
              <a:t>Of course Chuck wants a lower speed limit on his road.  He’s house is right up against the traffic. I say we keep it at 70 mph!</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t>Ad Hominem </a:t>
            </a:r>
            <a:r>
              <a:rPr lang="en-US" i="1" dirty="0" err="1"/>
              <a:t>Tu</a:t>
            </a:r>
            <a:r>
              <a:rPr lang="en-US" i="1" dirty="0"/>
              <a:t> </a:t>
            </a:r>
            <a:r>
              <a:rPr lang="en-US" i="1" dirty="0" err="1"/>
              <a:t>Quoque</a:t>
            </a:r>
            <a:endParaRPr lang="en-US" i="1" dirty="0"/>
          </a:p>
        </p:txBody>
      </p:sp>
      <p:sp>
        <p:nvSpPr>
          <p:cNvPr id="3" name="Content Placeholder 2"/>
          <p:cNvSpPr>
            <a:spLocks noGrp="1"/>
          </p:cNvSpPr>
          <p:nvPr>
            <p:ph idx="1"/>
          </p:nvPr>
        </p:nvSpPr>
        <p:spPr>
          <a:xfrm>
            <a:off x="677334" y="1447800"/>
            <a:ext cx="9533466" cy="5638800"/>
          </a:xfrm>
        </p:spPr>
        <p:txBody>
          <a:bodyPr>
            <a:noAutofit/>
          </a:bodyPr>
          <a:lstStyle/>
          <a:p>
            <a:r>
              <a:rPr lang="en-US" sz="2800" dirty="0"/>
              <a:t>Charging hypocrisy to avoid making an argument or to avoid taking up someone else’s argument</a:t>
            </a:r>
          </a:p>
          <a:p>
            <a:pPr lvl="1"/>
            <a:r>
              <a:rPr lang="en-US" sz="2400" dirty="0"/>
              <a:t>Justin: One should eat more lean meats and veggies for the sake of cardiovascular health. It’s a well known fact that there are health benefits to a diet like this.</a:t>
            </a:r>
          </a:p>
          <a:p>
            <a:pPr lvl="1">
              <a:buNone/>
            </a:pPr>
            <a:r>
              <a:rPr lang="en-US" sz="2400" dirty="0"/>
              <a:t>	Objection: What does Justin know about cardiovascular health? He eats a surprising amount of beef!</a:t>
            </a:r>
          </a:p>
          <a:p>
            <a:pPr lvl="1"/>
            <a:r>
              <a:rPr lang="en-US" sz="2400" dirty="0"/>
              <a:t>Bill: "Smoking is very unhealthy and leads to all sorts of problems. So take my advice and never start." </a:t>
            </a:r>
            <a:br>
              <a:rPr lang="en-US" sz="2400" dirty="0"/>
            </a:br>
            <a:r>
              <a:rPr lang="en-US" sz="2400" dirty="0"/>
              <a:t>Jill: "Well, I certainly don't want to get cancer." </a:t>
            </a:r>
            <a:br>
              <a:rPr lang="en-US" sz="2400" dirty="0"/>
            </a:br>
            <a:r>
              <a:rPr lang="en-US" sz="2400" dirty="0"/>
              <a:t>Bill: "I'm going to get a smoke. Want to join me Dave?" </a:t>
            </a:r>
            <a:br>
              <a:rPr lang="en-US" sz="2400" dirty="0"/>
            </a:br>
            <a:r>
              <a:rPr lang="en-US" sz="2400" dirty="0"/>
              <a:t>Jill: "Well, I guess smoking can't be that bad. After all, Bill smokes."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437B7-F2F9-45C0-A998-7FB83F1D2C9F}"/>
              </a:ext>
            </a:extLst>
          </p:cNvPr>
          <p:cNvSpPr>
            <a:spLocks noGrp="1"/>
          </p:cNvSpPr>
          <p:nvPr>
            <p:ph type="title"/>
          </p:nvPr>
        </p:nvSpPr>
        <p:spPr/>
        <p:txBody>
          <a:bodyPr/>
          <a:lstStyle/>
          <a:p>
            <a:r>
              <a:rPr lang="en-US" dirty="0"/>
              <a:t>False Cause (Post hoc ergo propter hoc)</a:t>
            </a:r>
          </a:p>
        </p:txBody>
      </p:sp>
      <p:sp>
        <p:nvSpPr>
          <p:cNvPr id="3" name="Content Placeholder 2">
            <a:extLst>
              <a:ext uri="{FF2B5EF4-FFF2-40B4-BE49-F238E27FC236}">
                <a16:creationId xmlns:a16="http://schemas.microsoft.com/office/drawing/2014/main" id="{02F15972-07F4-4A4E-91DD-8E06FB596A0E}"/>
              </a:ext>
            </a:extLst>
          </p:cNvPr>
          <p:cNvSpPr>
            <a:spLocks noGrp="1"/>
          </p:cNvSpPr>
          <p:nvPr>
            <p:ph idx="1"/>
          </p:nvPr>
        </p:nvSpPr>
        <p:spPr/>
        <p:txBody>
          <a:bodyPr>
            <a:normAutofit/>
          </a:bodyPr>
          <a:lstStyle/>
          <a:p>
            <a:r>
              <a:rPr lang="en-US" sz="2800" dirty="0"/>
              <a:t>Latin: “after this, therefore because of this”</a:t>
            </a:r>
          </a:p>
          <a:p>
            <a:r>
              <a:rPr lang="en-US" sz="2800" dirty="0"/>
              <a:t>Since event Y followed event X, event Y must have been caused by event X.</a:t>
            </a:r>
          </a:p>
          <a:p>
            <a:pPr lvl="1"/>
            <a:r>
              <a:rPr lang="en-US" sz="2400" dirty="0"/>
              <a:t>Confusion of correlation with causation</a:t>
            </a:r>
          </a:p>
          <a:p>
            <a:pPr lvl="1"/>
            <a:r>
              <a:rPr lang="en-US" sz="2400" dirty="0"/>
              <a:t>Every time that rooster crows, the sun comes up. That rooster must be very powerful and important!</a:t>
            </a:r>
          </a:p>
          <a:p>
            <a:pPr lvl="1"/>
            <a:r>
              <a:rPr lang="en-US" sz="2400" dirty="0"/>
              <a:t>Nearly all heroin addicts used marijuana before they tried heroin. Clearly marijuana use leads to heroin addiction.</a:t>
            </a:r>
          </a:p>
          <a:p>
            <a:endParaRPr lang="en-US" sz="2800" dirty="0"/>
          </a:p>
        </p:txBody>
      </p:sp>
    </p:spTree>
    <p:extLst>
      <p:ext uri="{BB962C8B-B14F-4D97-AF65-F5344CB8AC3E}">
        <p14:creationId xmlns:p14="http://schemas.microsoft.com/office/powerpoint/2010/main" val="1205901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Slippery Slope</a:t>
            </a:r>
          </a:p>
        </p:txBody>
      </p:sp>
      <p:sp>
        <p:nvSpPr>
          <p:cNvPr id="3" name="Content Placeholder 2"/>
          <p:cNvSpPr>
            <a:spLocks noGrp="1"/>
          </p:cNvSpPr>
          <p:nvPr>
            <p:ph idx="1"/>
          </p:nvPr>
        </p:nvSpPr>
        <p:spPr>
          <a:xfrm>
            <a:off x="1981200" y="1600200"/>
            <a:ext cx="8229600" cy="5257800"/>
          </a:xfrm>
        </p:spPr>
        <p:txBody>
          <a:bodyPr>
            <a:normAutofit/>
          </a:bodyPr>
          <a:lstStyle/>
          <a:p>
            <a:r>
              <a:rPr lang="en-US" sz="2400" dirty="0"/>
              <a:t>This fallacy occurs when someone argues that something is the first step that makes several other steps follow when they don’t actually follow in an attempt to make the argument look foolish.</a:t>
            </a:r>
          </a:p>
          <a:p>
            <a:pPr lvl="1"/>
            <a:r>
              <a:rPr lang="en-US" sz="2000" dirty="0"/>
              <a:t>Allowing gay marriage will eventually lead to allowing incestuous marriage, which will lead to allowing marriage to animals.</a:t>
            </a:r>
          </a:p>
          <a:p>
            <a:pPr lvl="1"/>
            <a:r>
              <a:rPr lang="en-US" sz="2000" dirty="0"/>
              <a:t>You should never gamble. Once you start gambling you find it hard to stop. Soon you are spending all your money on gambling, and eventually you will turn to crime to support your earnings.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Faulty Analogy</a:t>
            </a:r>
          </a:p>
        </p:txBody>
      </p:sp>
      <p:sp>
        <p:nvSpPr>
          <p:cNvPr id="3" name="Content Placeholder 2"/>
          <p:cNvSpPr>
            <a:spLocks noGrp="1"/>
          </p:cNvSpPr>
          <p:nvPr>
            <p:ph idx="1"/>
          </p:nvPr>
        </p:nvSpPr>
        <p:spPr>
          <a:xfrm>
            <a:off x="677334" y="1447800"/>
            <a:ext cx="9533466" cy="5181600"/>
          </a:xfrm>
        </p:spPr>
        <p:txBody>
          <a:bodyPr>
            <a:normAutofit/>
          </a:bodyPr>
          <a:lstStyle/>
          <a:p>
            <a:r>
              <a:rPr lang="en-US" sz="2800" dirty="0"/>
              <a:t>Arguing that because two things are similar in some respects, then they must be similar in all respects</a:t>
            </a:r>
          </a:p>
          <a:p>
            <a:pPr lvl="1"/>
            <a:r>
              <a:rPr lang="en-US" sz="2400" dirty="0"/>
              <a:t>Medical Student: “No one objects to a physician looking up a difficult case in medical books. Why, then, shouldn't students taking a difficult examination be permitted to use their textbooks?”</a:t>
            </a:r>
          </a:p>
          <a:p>
            <a:pPr lvl="1"/>
            <a:r>
              <a:rPr lang="en-US" sz="2400" dirty="0"/>
              <a:t>Because human bodies become less active as they grow older, and because they eventually die, it is reasonable to expect that political bodies will become less and less active the longer they are in existence, and that they too will eventually die.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Equivocation</a:t>
            </a:r>
          </a:p>
        </p:txBody>
      </p:sp>
      <p:sp>
        <p:nvSpPr>
          <p:cNvPr id="3" name="Content Placeholder 2"/>
          <p:cNvSpPr>
            <a:spLocks noGrp="1"/>
          </p:cNvSpPr>
          <p:nvPr>
            <p:ph idx="1"/>
          </p:nvPr>
        </p:nvSpPr>
        <p:spPr>
          <a:xfrm>
            <a:off x="677334" y="1447800"/>
            <a:ext cx="10268572" cy="5410200"/>
          </a:xfrm>
        </p:spPr>
        <p:txBody>
          <a:bodyPr>
            <a:noAutofit/>
          </a:bodyPr>
          <a:lstStyle/>
          <a:p>
            <a:r>
              <a:rPr lang="en-US" sz="2800" dirty="0"/>
              <a:t>The fallacy of equivocation occurs when a key term or phrase in an argument is used in an ambiguous way, with one meaning in one portion of the argument and then another meaning in another portion of the argument.</a:t>
            </a:r>
          </a:p>
          <a:p>
            <a:pPr lvl="1"/>
            <a:r>
              <a:rPr lang="en-US" sz="2400" dirty="0"/>
              <a:t>“Laws” imply lawgivers.  There are laws in nature. Therefore there must be a cosmic lawgiver.</a:t>
            </a:r>
          </a:p>
          <a:p>
            <a:pPr lvl="1"/>
            <a:r>
              <a:rPr lang="en-US" sz="2400" dirty="0"/>
              <a:t>I have the right to watch </a:t>
            </a:r>
            <a:r>
              <a:rPr lang="en-US" sz="2400" i="1" dirty="0"/>
              <a:t>The Big Bang Theory</a:t>
            </a:r>
            <a:r>
              <a:rPr lang="en-US" sz="2400" dirty="0"/>
              <a:t>. Therefore it’s right for me to watch the show. So, I think I'll watch this </a:t>
            </a:r>
            <a:r>
              <a:rPr lang="en-US" sz="2400" i="1" dirty="0"/>
              <a:t>Big Bang Theory</a:t>
            </a:r>
            <a:r>
              <a:rPr lang="en-US" sz="2400" dirty="0"/>
              <a:t> marathon tonight instead of studying for my philosophy exam.</a:t>
            </a:r>
          </a:p>
          <a:p>
            <a:pPr lvl="1"/>
            <a:r>
              <a:rPr lang="en-US" sz="2400" dirty="0"/>
              <a:t>Everyone agrees that a fetus is human tissue. Human beings have rights. Therefore, a fetus has rights.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Wrongs Fallacy</a:t>
            </a:r>
          </a:p>
        </p:txBody>
      </p:sp>
      <p:sp>
        <p:nvSpPr>
          <p:cNvPr id="3" name="Content Placeholder 2"/>
          <p:cNvSpPr>
            <a:spLocks noGrp="1"/>
          </p:cNvSpPr>
          <p:nvPr>
            <p:ph idx="1"/>
          </p:nvPr>
        </p:nvSpPr>
        <p:spPr>
          <a:xfrm>
            <a:off x="677334" y="1447800"/>
            <a:ext cx="9533466" cy="5181600"/>
          </a:xfrm>
        </p:spPr>
        <p:txBody>
          <a:bodyPr>
            <a:normAutofit/>
          </a:bodyPr>
          <a:lstStyle/>
          <a:p>
            <a:r>
              <a:rPr lang="en-US" sz="2400" dirty="0"/>
              <a:t>Justifying an action because of another person or actor’s wrong doing.</a:t>
            </a:r>
          </a:p>
          <a:p>
            <a:pPr lvl="1"/>
            <a:r>
              <a:rPr lang="en-US" sz="2000" dirty="0"/>
              <a:t>I can cheat on Hank because Hank cheated on me!</a:t>
            </a:r>
          </a:p>
          <a:p>
            <a:pPr lvl="1"/>
            <a:r>
              <a:rPr lang="en-US" sz="2000" dirty="0"/>
              <a:t>It’s ok to run this red light since that other guy just cut me off and kept me from making the light!</a:t>
            </a:r>
          </a:p>
          <a:p>
            <a:pPr lvl="1"/>
            <a:r>
              <a:rPr lang="en-US" sz="2000" dirty="0"/>
              <a:t>The city should not be singling out our company's problems at our chemical storage facilities, when the EPA records indicate the city's very own landfill has been cited as needing improvements. The council needs to clean up its own mess, before they go after us.</a:t>
            </a:r>
          </a:p>
          <a:p>
            <a:pPr lvl="1"/>
            <a:r>
              <a:rPr lang="en-US" sz="2000" dirty="0"/>
              <a:t>Note similarities to Ad Hominem </a:t>
            </a:r>
            <a:r>
              <a:rPr lang="en-US" sz="2000" dirty="0" err="1"/>
              <a:t>tu</a:t>
            </a:r>
            <a:r>
              <a:rPr lang="en-US" sz="2000" dirty="0"/>
              <a:t> </a:t>
            </a:r>
            <a:r>
              <a:rPr lang="en-US" sz="2000" dirty="0" err="1"/>
              <a:t>quoque</a:t>
            </a:r>
            <a:endParaRPr lang="en-US" sz="2000" dirty="0"/>
          </a:p>
          <a:p>
            <a:pPr lvl="2"/>
            <a:r>
              <a:rPr lang="en-US" sz="1800" dirty="0"/>
              <a:t>One involves the accusation of hypocrisy, the other an explicit wrong doing.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to Tradition</a:t>
            </a:r>
          </a:p>
        </p:txBody>
      </p:sp>
      <p:sp>
        <p:nvSpPr>
          <p:cNvPr id="3" name="Content Placeholder 2"/>
          <p:cNvSpPr>
            <a:spLocks noGrp="1"/>
          </p:cNvSpPr>
          <p:nvPr>
            <p:ph idx="1"/>
          </p:nvPr>
        </p:nvSpPr>
        <p:spPr>
          <a:xfrm>
            <a:off x="677333" y="1358153"/>
            <a:ext cx="10080313" cy="4683209"/>
          </a:xfrm>
        </p:spPr>
        <p:txBody>
          <a:bodyPr>
            <a:noAutofit/>
          </a:bodyPr>
          <a:lstStyle/>
          <a:p>
            <a:r>
              <a:rPr lang="en-US" sz="2800" dirty="0"/>
              <a:t>This is a common logical fallacy in which someone proclaims his or her accuracy by noting that “this is how it’s always been done.” Essentially: “This is right because we've always done it this way.”</a:t>
            </a:r>
          </a:p>
          <a:p>
            <a:pPr lvl="1"/>
            <a:r>
              <a:rPr lang="en-US" sz="2400" dirty="0"/>
              <a:t>These rules were written 100 years ago and we have always followed them. Therefore, there is no need to change them.</a:t>
            </a:r>
          </a:p>
          <a:p>
            <a:pPr lvl="1"/>
            <a:r>
              <a:rPr lang="en-US" sz="2400" dirty="0"/>
              <a:t>We’ve always had Bonfire, so we always should.</a:t>
            </a:r>
          </a:p>
          <a:p>
            <a:pPr lvl="1"/>
            <a:r>
              <a:rPr lang="en-US" sz="2400" dirty="0"/>
              <a:t>My grandpappy fished with dynamite. My pappy fished with dynamite. Therefore, I’m going to fish with dynamite.</a:t>
            </a:r>
          </a:p>
          <a:p>
            <a:pPr lvl="1"/>
            <a:r>
              <a:rPr lang="en-US" sz="2400" dirty="0"/>
              <a:t>Women have traditionally been homemakers—therefore they should continue this practice for the sake of cultural continuity</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Genetic Fallacy</a:t>
            </a:r>
          </a:p>
        </p:txBody>
      </p:sp>
      <p:sp>
        <p:nvSpPr>
          <p:cNvPr id="3" name="Content Placeholder 2"/>
          <p:cNvSpPr>
            <a:spLocks noGrp="1"/>
          </p:cNvSpPr>
          <p:nvPr>
            <p:ph idx="1"/>
          </p:nvPr>
        </p:nvSpPr>
        <p:spPr>
          <a:xfrm>
            <a:off x="677334" y="1479177"/>
            <a:ext cx="8596668" cy="4562186"/>
          </a:xfrm>
        </p:spPr>
        <p:txBody>
          <a:bodyPr>
            <a:noAutofit/>
          </a:bodyPr>
          <a:lstStyle/>
          <a:p>
            <a:r>
              <a:rPr lang="en-US" sz="2800" dirty="0"/>
              <a:t>Arguing that a claim is true or false solely because of its origin</a:t>
            </a:r>
          </a:p>
          <a:p>
            <a:pPr lvl="1"/>
            <a:r>
              <a:rPr lang="en-US" sz="2400" dirty="0"/>
              <a:t>“You're not going to wear a wedding ring, are you? Don't you know that the wedding ring originally symbolized ankle chains worn by women to prevent them from running away from their husbands? I would not have thought you would be a party to such a sexist practice.”</a:t>
            </a:r>
          </a:p>
          <a:p>
            <a:pPr lvl="1"/>
            <a:r>
              <a:rPr lang="en-US" sz="2400" dirty="0"/>
              <a:t>Eugenics was pioneered in Germany during the war.  Therefore: Eugenics is a bad thing.</a:t>
            </a:r>
          </a:p>
          <a:p>
            <a:pPr lvl="1"/>
            <a:r>
              <a:rPr lang="en-US" sz="2400" dirty="0"/>
              <a:t>“America will never settle down; look at the rabble-rousers who founded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sp>
        <p:nvSpPr>
          <p:cNvPr id="3" name="Content Placeholder 2"/>
          <p:cNvSpPr>
            <a:spLocks noGrp="1"/>
          </p:cNvSpPr>
          <p:nvPr>
            <p:ph idx="1"/>
          </p:nvPr>
        </p:nvSpPr>
        <p:spPr>
          <a:xfrm>
            <a:off x="677334" y="1438835"/>
            <a:ext cx="8596668" cy="4602527"/>
          </a:xfrm>
        </p:spPr>
        <p:txBody>
          <a:bodyPr>
            <a:noAutofit/>
          </a:bodyPr>
          <a:lstStyle/>
          <a:p>
            <a:r>
              <a:rPr lang="en-US" sz="2800" dirty="0"/>
              <a:t>A fallacy of composition arises when one infers that something is true of the </a:t>
            </a:r>
            <a:r>
              <a:rPr lang="en-US" sz="2800" i="1" dirty="0"/>
              <a:t>whole</a:t>
            </a:r>
            <a:r>
              <a:rPr lang="en-US" sz="2800" dirty="0"/>
              <a:t> from the fact that it is true of some (or even every) </a:t>
            </a:r>
            <a:r>
              <a:rPr lang="en-US" sz="2800" i="1" dirty="0"/>
              <a:t>part</a:t>
            </a:r>
            <a:r>
              <a:rPr lang="en-US" sz="2800" dirty="0"/>
              <a:t> of the whole.</a:t>
            </a:r>
          </a:p>
          <a:p>
            <a:pPr lvl="1"/>
            <a:r>
              <a:rPr lang="en-US" sz="2400" dirty="0"/>
              <a:t>This fragment of metal cannot be broken with a hammer, therefore the machine of which it is a part cannot be broken with a hammer.</a:t>
            </a:r>
          </a:p>
          <a:p>
            <a:pPr lvl="1"/>
            <a:r>
              <a:rPr lang="en-US" sz="2400" dirty="0"/>
              <a:t>Each member of this committee is intelligent, productive, and effective. Therefore, the committee will be too.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Division</a:t>
            </a:r>
          </a:p>
        </p:txBody>
      </p:sp>
      <p:sp>
        <p:nvSpPr>
          <p:cNvPr id="3" name="Content Placeholder 2"/>
          <p:cNvSpPr>
            <a:spLocks noGrp="1"/>
          </p:cNvSpPr>
          <p:nvPr>
            <p:ph idx="1"/>
          </p:nvPr>
        </p:nvSpPr>
        <p:spPr/>
        <p:txBody>
          <a:bodyPr>
            <a:normAutofit/>
          </a:bodyPr>
          <a:lstStyle/>
          <a:p>
            <a:r>
              <a:rPr lang="en-US" sz="2800" dirty="0"/>
              <a:t>The opposite of Composition</a:t>
            </a:r>
          </a:p>
          <a:p>
            <a:r>
              <a:rPr lang="en-US" sz="2800" dirty="0"/>
              <a:t>The assumption that what is true of the whole must be true of the parts</a:t>
            </a:r>
          </a:p>
          <a:p>
            <a:pPr lvl="1"/>
            <a:r>
              <a:rPr lang="en-US" sz="2400" dirty="0"/>
              <a:t>Russia is a militant country. Thus, each Russian is militant.</a:t>
            </a:r>
          </a:p>
          <a:p>
            <a:pPr lvl="1"/>
            <a:r>
              <a:rPr lang="en-US" sz="2400" dirty="0"/>
              <a:t>University students study every conceivable subject! Therefore any individual university student has studied every conceivable subject!</a:t>
            </a:r>
          </a:p>
          <a:p>
            <a:pPr lvl="1"/>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1156</TotalTime>
  <Words>2082</Words>
  <Application>Microsoft Office PowerPoint</Application>
  <PresentationFormat>Widescreen</PresentationFormat>
  <Paragraphs>153</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Philosophy 1303: Critical Thinking</vt:lpstr>
      <vt:lpstr>Housekeeping</vt:lpstr>
      <vt:lpstr>Definitions: Argument </vt:lpstr>
      <vt:lpstr>Parts of an Argument</vt:lpstr>
      <vt:lpstr>Indicator words—Premises</vt:lpstr>
      <vt:lpstr>Indicator Words—Conclusion</vt:lpstr>
      <vt:lpstr>Deductive Arguments</vt:lpstr>
      <vt:lpstr>Inductive Arguments</vt:lpstr>
      <vt:lpstr>Fallacies</vt:lpstr>
      <vt:lpstr>Appeal to Popularity</vt:lpstr>
      <vt:lpstr>Strawman</vt:lpstr>
      <vt:lpstr>Begging the Question</vt:lpstr>
      <vt:lpstr>Illicit Appeal to Authority</vt:lpstr>
      <vt:lpstr>Appeal to Emotion</vt:lpstr>
      <vt:lpstr>Red Herring</vt:lpstr>
      <vt:lpstr>Bifurcation</vt:lpstr>
      <vt:lpstr>Abusive Ad Hominem (Appeal to the Person)</vt:lpstr>
      <vt:lpstr>Circumstantial Ad Hominem</vt:lpstr>
      <vt:lpstr>Ad Hominem Tu Quoque</vt:lpstr>
      <vt:lpstr>False Cause (Post hoc ergo propter hoc)</vt:lpstr>
      <vt:lpstr>Slippery Slope</vt:lpstr>
      <vt:lpstr>Faulty Analogy</vt:lpstr>
      <vt:lpstr>Equivocation</vt:lpstr>
      <vt:lpstr>Two Wrongs Fallacy</vt:lpstr>
      <vt:lpstr>Appeal to Tradition</vt:lpstr>
      <vt:lpstr>Genetic Fallacy</vt:lpstr>
      <vt:lpstr>Composition</vt:lpstr>
      <vt:lpstr>Division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Justin Bell</dc:creator>
  <cp:lastModifiedBy>Samantha Clayton</cp:lastModifiedBy>
  <cp:revision>8</cp:revision>
  <dcterms:created xsi:type="dcterms:W3CDTF">2020-02-12T16:28:03Z</dcterms:created>
  <dcterms:modified xsi:type="dcterms:W3CDTF">2020-02-14T16:59:34Z</dcterms:modified>
</cp:coreProperties>
</file>